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3" r:id="rId6"/>
    <p:sldId id="269" r:id="rId7"/>
    <p:sldId id="270" r:id="rId8"/>
    <p:sldId id="271" r:id="rId9"/>
    <p:sldId id="272" r:id="rId10"/>
    <p:sldId id="262" r:id="rId11"/>
    <p:sldId id="268" r:id="rId12"/>
    <p:sldId id="273" r:id="rId13"/>
    <p:sldId id="274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8C1316-D79B-4BF0-9880-204D83D52249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25D907-8D8B-4F0C-81FE-5F5CC066AEE1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3962400" cy="33009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414592" cy="608834"/>
          </a:xfrm>
        </p:spPr>
        <p:txBody>
          <a:bodyPr>
            <a:normAutofit fontScale="90000"/>
          </a:bodyPr>
          <a:lstStyle/>
          <a:p>
            <a:r>
              <a:rPr lang="es-MX" sz="3600" dirty="0" smtClean="0">
                <a:solidFill>
                  <a:srgbClr val="FF0000"/>
                </a:solidFill>
              </a:rPr>
              <a:t>Movimiento de </a:t>
            </a:r>
            <a:r>
              <a:rPr lang="es-MX" sz="3600" dirty="0" smtClean="0">
                <a:solidFill>
                  <a:srgbClr val="FF0000"/>
                </a:solidFill>
              </a:rPr>
              <a:t>proyectiles</a:t>
            </a:r>
            <a:endParaRPr lang="es-MX" sz="3600" dirty="0">
              <a:solidFill>
                <a:srgbClr val="FF0000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115616" y="1772816"/>
            <a:ext cx="7414592" cy="608834"/>
          </a:xfrm>
          <a:prstGeom prst="rect">
            <a:avLst/>
          </a:prstGeom>
        </p:spPr>
        <p:txBody>
          <a:bodyPr vert="horz" anchor="b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err="1" smtClean="0">
                <a:solidFill>
                  <a:srgbClr val="FF0000"/>
                </a:solidFill>
              </a:rPr>
              <a:t>Mag</a:t>
            </a:r>
            <a:r>
              <a:rPr lang="es-MX" sz="3600" dirty="0" smtClean="0">
                <a:solidFill>
                  <a:srgbClr val="FF0000"/>
                </a:solidFill>
              </a:rPr>
              <a:t>. Leonor Figueroa Hernández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4983203"/>
            <a:ext cx="8424936" cy="60883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3200" dirty="0" smtClean="0">
              <a:solidFill>
                <a:srgbClr val="FF0000"/>
              </a:solidFill>
            </a:endParaRPr>
          </a:p>
          <a:p>
            <a:pPr algn="ctr"/>
            <a:endParaRPr lang="es-MX" sz="3200" dirty="0">
              <a:solidFill>
                <a:srgbClr val="FF0000"/>
              </a:solidFill>
            </a:endParaRPr>
          </a:p>
          <a:p>
            <a:pPr algn="ctr"/>
            <a:endParaRPr lang="es-MX" sz="3200" dirty="0" smtClean="0">
              <a:solidFill>
                <a:srgbClr val="FF0000"/>
              </a:solidFill>
            </a:endParaRPr>
          </a:p>
          <a:p>
            <a:pPr algn="ctr"/>
            <a:endParaRPr lang="es-MX" sz="3200" dirty="0">
              <a:solidFill>
                <a:srgbClr val="FF0000"/>
              </a:solidFill>
            </a:endParaRPr>
          </a:p>
          <a:p>
            <a:pPr algn="ctr"/>
            <a:endParaRPr lang="es-MX" sz="3200" dirty="0" smtClean="0">
              <a:solidFill>
                <a:srgbClr val="FF0000"/>
              </a:solidFill>
            </a:endParaRPr>
          </a:p>
          <a:p>
            <a:pPr algn="ctr"/>
            <a:endParaRPr lang="es-MX" sz="3200" dirty="0">
              <a:solidFill>
                <a:srgbClr val="FF0000"/>
              </a:solidFill>
            </a:endParaRPr>
          </a:p>
          <a:p>
            <a:pPr algn="ctr"/>
            <a:r>
              <a:rPr lang="es-MX" sz="3200" dirty="0" smtClean="0">
                <a:solidFill>
                  <a:srgbClr val="FF0000"/>
                </a:solidFill>
              </a:rPr>
              <a:t>Institución educativa municipal</a:t>
            </a:r>
          </a:p>
          <a:p>
            <a:pPr algn="ctr"/>
            <a:r>
              <a:rPr lang="es-MX" sz="3200" dirty="0" smtClean="0">
                <a:solidFill>
                  <a:srgbClr val="FF0000"/>
                </a:solidFill>
              </a:rPr>
              <a:t>nacional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30155" y="5517232"/>
            <a:ext cx="8424936" cy="60883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 smtClean="0">
                <a:solidFill>
                  <a:srgbClr val="FF0000"/>
                </a:solidFill>
              </a:rPr>
              <a:t>Grado décimo </a:t>
            </a:r>
          </a:p>
        </p:txBody>
      </p:sp>
      <p:sp>
        <p:nvSpPr>
          <p:cNvPr id="7" name="Arco 6"/>
          <p:cNvSpPr/>
          <p:nvPr/>
        </p:nvSpPr>
        <p:spPr>
          <a:xfrm>
            <a:off x="3491880" y="3212976"/>
            <a:ext cx="3384376" cy="1656184"/>
          </a:xfrm>
          <a:prstGeom prst="arc">
            <a:avLst>
              <a:gd name="adj1" fmla="val 11583030"/>
              <a:gd name="adj2" fmla="val 2147799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09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164" y="260648"/>
            <a:ext cx="8234300" cy="6480720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Por su parte la velocidad horizontal </a:t>
            </a:r>
            <a:r>
              <a:rPr lang="es-MX" dirty="0"/>
              <a:t>V</a:t>
            </a:r>
            <a:r>
              <a:rPr lang="es-MX" dirty="0" smtClean="0"/>
              <a:t>x, permanece constante, por lo que su magnitud no se altera. </a:t>
            </a:r>
          </a:p>
          <a:p>
            <a:pPr marL="0" indent="0">
              <a:buNone/>
            </a:pPr>
            <a:r>
              <a:rPr lang="es-MX" dirty="0" smtClean="0"/>
              <a:t>En la trayectoria analizada solo se muestran los puntos de mayor interés para describir este movimiento. Dichos puntos son: </a:t>
            </a:r>
          </a:p>
          <a:p>
            <a:pPr marL="0" indent="0">
              <a:buNone/>
            </a:pPr>
            <a:r>
              <a:rPr lang="es-MX" dirty="0"/>
              <a:t>•</a:t>
            </a:r>
            <a:r>
              <a:rPr lang="es-MX" dirty="0" smtClean="0"/>
              <a:t> Angulo de disparo: Es la inclinación con la que sale impulsado el proyectil. Se mide respecto al plano horizontal como se muestra en la figura: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•Velocidad inicial: Es la velocidad con la que el proyectil emprende el movimiento de tiro parabólico y que es suministrada por un agente externo como se muestra en la figura:</a:t>
            </a:r>
            <a:endParaRPr lang="es-MX" dirty="0"/>
          </a:p>
        </p:txBody>
      </p:sp>
      <p:pic>
        <p:nvPicPr>
          <p:cNvPr id="6146" name="Picture 2" descr="C:\Users\Marlen\Pictures\f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38" y="3356992"/>
            <a:ext cx="30243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len\Pictures\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517232"/>
            <a:ext cx="309634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Conclusión del tema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El equipo llegó a la conclusión de que los dos tipos existentes de movimientos de proyectiles son, el tiro parabólico y el tiro horizontal.</a:t>
            </a:r>
          </a:p>
          <a:p>
            <a:pPr marL="0" indent="0">
              <a:buNone/>
            </a:pPr>
            <a:r>
              <a:rPr lang="es-MX" dirty="0" smtClean="0"/>
              <a:t>El tiro parabólico es el resultado de dos movimientos diferentes; </a:t>
            </a:r>
            <a:r>
              <a:rPr lang="es-MX" dirty="0"/>
              <a:t>el </a:t>
            </a:r>
            <a:r>
              <a:rPr lang="es-MX" dirty="0" smtClean="0"/>
              <a:t>primer movimiento es durante el ascenso es decir, cuando es lanzado y otro cuando cae durante el descenso; y el tiro horizontal </a:t>
            </a:r>
            <a:r>
              <a:rPr lang="es-MX" dirty="0"/>
              <a:t>se </a:t>
            </a:r>
            <a:r>
              <a:rPr lang="es-MX" dirty="0" smtClean="0"/>
              <a:t>distingue </a:t>
            </a:r>
            <a:r>
              <a:rPr lang="es-MX" dirty="0"/>
              <a:t>del tiro parabólico </a:t>
            </a:r>
            <a:r>
              <a:rPr lang="es-MX" dirty="0" smtClean="0"/>
              <a:t>porque </a:t>
            </a:r>
            <a:r>
              <a:rPr lang="es-MX" dirty="0"/>
              <a:t>al inicio del movimiento el proyectil sólo presenta una velocidad </a:t>
            </a:r>
            <a:r>
              <a:rPr lang="es-MX" dirty="0" smtClean="0"/>
              <a:t>horizontal y es el resultado de un solo movimiento no como el parabólico.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08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Ejemplos: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5567" t="20083" r="46827" b="47330"/>
          <a:stretch/>
        </p:blipFill>
        <p:spPr>
          <a:xfrm>
            <a:off x="1619671" y="2780928"/>
            <a:ext cx="6503459" cy="31683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1560" y="1196752"/>
            <a:ext cx="751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Un jugador de Fútbol Americano patea el balón con una velocidad de 30 m/s, y éste mismo lleva un ángulo de elevación de 48° respecto a la horizontal. Calcule; a) Altura, b) Alcance, c) Tiempo que permanece en el aire</a:t>
            </a:r>
          </a:p>
        </p:txBody>
      </p:sp>
    </p:spTree>
    <p:extLst>
      <p:ext uri="{BB962C8B-B14F-4D97-AF65-F5344CB8AC3E}">
        <p14:creationId xmlns:p14="http://schemas.microsoft.com/office/powerpoint/2010/main" val="354470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067" t="13222" r="33327" b="13029"/>
          <a:stretch/>
        </p:blipFill>
        <p:spPr>
          <a:xfrm>
            <a:off x="107503" y="0"/>
            <a:ext cx="8596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4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7086" y="26700"/>
            <a:ext cx="7745288" cy="1949078"/>
          </a:xfrm>
        </p:spPr>
        <p:txBody>
          <a:bodyPr>
            <a:noAutofit/>
          </a:bodyPr>
          <a:lstStyle/>
          <a:p>
            <a:r>
              <a:rPr lang="es-MX" sz="6000" dirty="0" smtClean="0"/>
              <a:t>Movimiento de proyectiles.</a:t>
            </a:r>
            <a:endParaRPr lang="es-MX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Un cuerpo posee movimiento parabólico cuando se lanza cerca de la superficie terrestre formando cierto ángulo con la horizontal</a:t>
            </a:r>
            <a:endParaRPr lang="es-MX" dirty="0"/>
          </a:p>
        </p:txBody>
      </p:sp>
      <p:sp>
        <p:nvSpPr>
          <p:cNvPr id="4" name="AutoShape 2" descr="Resultado de imagen para movimiento parabolico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movimiento parabolico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37" y="1975778"/>
            <a:ext cx="5096586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Tiro parabólico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Un tiro parabólico en el cuerpo se lanza con un ángulo  de elevación . Es resultado de la combinación  de dos movimientos independientes  el primero es un movimiento uniformemente acelerado (mrua) que se expresa en forma de tiro vertical durante el ascenso y como caída libre desde el momento que empieza a descender.</a:t>
            </a:r>
            <a:endParaRPr lang="es-MX" dirty="0"/>
          </a:p>
        </p:txBody>
      </p:sp>
      <p:pic>
        <p:nvPicPr>
          <p:cNvPr id="2050" name="Picture 2" descr="C:\Users\Marlen\Pictures\yt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3743296" cy="214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Representación grafica del tiro parabólico.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2420888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s-MX" sz="2800" dirty="0" smtClean="0"/>
              <a:t>En la figura se muestra un esquema de una trayectoria parabólica. Se observa que la velocidad inicial, como todo vector, se separa en sus componentes rectangulares: la componente horizontal, Vx y la componente vertical Vy…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42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ovimiento parabolico 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433"/>
            <a:ext cx="723254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743908" y="2040556"/>
            <a:ext cx="93610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844275" y="4106050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Durante el ascenso, la componente vertical de vector velocidad </a:t>
            </a:r>
            <a:r>
              <a:rPr lang="es-MX" sz="2000" dirty="0"/>
              <a:t>V</a:t>
            </a:r>
            <a:r>
              <a:rPr lang="es-MX" sz="2000" dirty="0" smtClean="0"/>
              <a:t>y, disminuye conforme se eleva, por lo que su magnitud es cada ves mas pequeña: se hace cero un momento en el punto mas alto y de nuevo empieza a crecer a medida que el cuerpo cae. </a:t>
            </a:r>
            <a:endParaRPr lang="es-MX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785453" y="3356992"/>
            <a:ext cx="72008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3743908" y="3391469"/>
            <a:ext cx="111612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3833918" y="34951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X</a:t>
            </a:r>
            <a:r>
              <a:rPr lang="es-CO" dirty="0" smtClean="0"/>
              <a:t> </a:t>
            </a:r>
            <a:r>
              <a:rPr lang="es-CO" dirty="0" err="1" smtClean="0"/>
              <a:t>max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850491" y="215063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y </a:t>
            </a:r>
            <a:r>
              <a:rPr lang="es-CO" dirty="0" err="1" smtClean="0"/>
              <a:t>max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12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Componentes de velocidad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Si un proyectil es lanzado con una velocidad de </a:t>
            </a:r>
            <a:r>
              <a:rPr lang="es-CO" dirty="0" err="1" smtClean="0"/>
              <a:t>Vo</a:t>
            </a:r>
            <a:r>
              <a:rPr lang="es-CO" dirty="0" smtClean="0"/>
              <a:t>, que forma un ángulo con la horizontal, se descompone esta velocidades las direcciones horizontal y vertical</a:t>
            </a:r>
          </a:p>
          <a:p>
            <a:r>
              <a:rPr lang="es-CO" dirty="0" smtClean="0"/>
              <a:t>Vox= </a:t>
            </a:r>
            <a:r>
              <a:rPr lang="es-CO" dirty="0" err="1" smtClean="0"/>
              <a:t>VoCos</a:t>
            </a:r>
            <a:r>
              <a:rPr lang="el-GR" dirty="0" smtClean="0"/>
              <a:t>θ</a:t>
            </a:r>
            <a:r>
              <a:rPr lang="es-CO" dirty="0" smtClean="0"/>
              <a:t>                        Voy= </a:t>
            </a:r>
            <a:r>
              <a:rPr lang="es-CO" dirty="0" err="1" smtClean="0"/>
              <a:t>Vo</a:t>
            </a:r>
            <a:r>
              <a:rPr lang="es-CO" dirty="0" smtClean="0"/>
              <a:t> </a:t>
            </a:r>
            <a:r>
              <a:rPr lang="es-CO" dirty="0" err="1"/>
              <a:t>S</a:t>
            </a:r>
            <a:r>
              <a:rPr lang="es-CO" dirty="0" err="1" smtClean="0"/>
              <a:t>en</a:t>
            </a:r>
            <a:r>
              <a:rPr lang="el-GR" dirty="0" smtClean="0"/>
              <a:t> </a:t>
            </a:r>
            <a:r>
              <a:rPr lang="el-GR" dirty="0"/>
              <a:t>θ</a:t>
            </a:r>
            <a:r>
              <a:rPr lang="es-CO" dirty="0"/>
              <a:t> </a:t>
            </a:r>
            <a:endParaRPr lang="es-CO" dirty="0" smtClean="0"/>
          </a:p>
          <a:p>
            <a:endParaRPr lang="es-CO" dirty="0"/>
          </a:p>
          <a:p>
            <a:r>
              <a:rPr lang="es-CO" dirty="0" smtClean="0"/>
              <a:t>La velocidad que lleva el proyectil en cualquier instante también se puede descomponer.</a:t>
            </a:r>
          </a:p>
          <a:p>
            <a:r>
              <a:rPr lang="es-CO" dirty="0" smtClean="0"/>
              <a:t>La velocidad horizontal siempre es constante, por lo tanto</a:t>
            </a:r>
          </a:p>
          <a:p>
            <a:r>
              <a:rPr lang="es-CO" dirty="0" err="1" smtClean="0"/>
              <a:t>Vx</a:t>
            </a:r>
            <a:r>
              <a:rPr lang="es-CO" dirty="0" smtClean="0"/>
              <a:t>= Vox= </a:t>
            </a:r>
            <a:r>
              <a:rPr lang="es-CO" dirty="0" err="1" smtClean="0"/>
              <a:t>VoCos</a:t>
            </a:r>
            <a:r>
              <a:rPr lang="el-GR" dirty="0"/>
              <a:t> θ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35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32656"/>
                <a:ext cx="7467600" cy="6141296"/>
              </a:xfr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s-CO" dirty="0" smtClean="0"/>
                  <a:t>La velocidad vertical depende del tiempo transcurrido desde el lanzamiento y de la componente vertical de  la velocidad inicial </a:t>
                </a:r>
              </a:p>
              <a:p>
                <a:pPr marL="0" indent="0">
                  <a:buNone/>
                </a:pPr>
                <a:r>
                  <a:rPr lang="es-CO" dirty="0" smtClean="0"/>
                  <a:t>    </a:t>
                </a:r>
                <a:r>
                  <a:rPr lang="es-CO" dirty="0" err="1" smtClean="0"/>
                  <a:t>Vy</a:t>
                </a:r>
                <a:r>
                  <a:rPr lang="es-CO" dirty="0" smtClean="0"/>
                  <a:t> = Voy-</a:t>
                </a:r>
                <a:r>
                  <a:rPr lang="es-CO" dirty="0" err="1" smtClean="0"/>
                  <a:t>gt</a:t>
                </a:r>
                <a:r>
                  <a:rPr lang="es-CO" dirty="0" smtClean="0"/>
                  <a:t>; ( V= V</a:t>
                </a:r>
                <a:r>
                  <a:rPr lang="es-CO" baseline="-25000" dirty="0" smtClean="0"/>
                  <a:t>i</a:t>
                </a:r>
                <a:r>
                  <a:rPr lang="es-CO" dirty="0" smtClean="0"/>
                  <a:t> + at) ya que se comporta como un  movimiento uniforme acelerado. Entonces</a:t>
                </a:r>
              </a:p>
              <a:p>
                <a:r>
                  <a:rPr lang="es-CO" b="1" dirty="0" smtClean="0">
                    <a:solidFill>
                      <a:srgbClr val="FF0000"/>
                    </a:solidFill>
                  </a:rPr>
                  <a:t>                     </a:t>
                </a:r>
                <a:r>
                  <a:rPr lang="es-CO" b="1" dirty="0" err="1" smtClean="0">
                    <a:solidFill>
                      <a:srgbClr val="FF0000"/>
                    </a:solidFill>
                  </a:rPr>
                  <a:t>Vy</a:t>
                </a:r>
                <a:r>
                  <a:rPr lang="es-CO" b="1" dirty="0" smtClean="0">
                    <a:solidFill>
                      <a:srgbClr val="FF0000"/>
                    </a:solidFill>
                  </a:rPr>
                  <a:t> =</a:t>
                </a:r>
                <a:r>
                  <a:rPr lang="es-CO" b="1" dirty="0" err="1" smtClean="0">
                    <a:solidFill>
                      <a:srgbClr val="FF0000"/>
                    </a:solidFill>
                  </a:rPr>
                  <a:t>VoSen</a:t>
                </a:r>
                <a:r>
                  <a:rPr lang="el-GR" b="1" dirty="0">
                    <a:solidFill>
                      <a:srgbClr val="FF0000"/>
                    </a:solidFill>
                  </a:rPr>
                  <a:t> θ</a:t>
                </a:r>
                <a:r>
                  <a:rPr lang="es-CO" b="1" dirty="0">
                    <a:solidFill>
                      <a:srgbClr val="FF0000"/>
                    </a:solidFill>
                  </a:rPr>
                  <a:t> </a:t>
                </a:r>
                <a:r>
                  <a:rPr lang="es-CO" b="1" dirty="0" smtClean="0">
                    <a:solidFill>
                      <a:srgbClr val="FF0000"/>
                    </a:solidFill>
                  </a:rPr>
                  <a:t>– </a:t>
                </a:r>
                <a:r>
                  <a:rPr lang="es-CO" b="1" dirty="0" err="1" smtClean="0">
                    <a:solidFill>
                      <a:srgbClr val="FF0000"/>
                    </a:solidFill>
                  </a:rPr>
                  <a:t>gt</a:t>
                </a:r>
                <a:r>
                  <a:rPr lang="es-CO" b="1" baseline="-25000" dirty="0" err="1" smtClean="0">
                    <a:solidFill>
                      <a:srgbClr val="FF0000"/>
                    </a:solidFill>
                  </a:rPr>
                  <a:t>s</a:t>
                </a:r>
                <a:endParaRPr lang="es-CO" b="1" dirty="0">
                  <a:solidFill>
                    <a:srgbClr val="FF0000"/>
                  </a:solidFill>
                </a:endParaRPr>
              </a:p>
              <a:p>
                <a:r>
                  <a:rPr lang="es-CO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Altura Máxima que alcanza el proyectil</a:t>
                </a:r>
              </a:p>
              <a:p>
                <a:endParaRPr lang="es-CO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r>
                  <a:rPr lang="es-CO" dirty="0" smtClean="0">
                    <a:ln w="0"/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Cuando el proyectil alcanza altura máxima, la componente vertical de la velocidad es nula: Por lo tanto, dela ecuación Vy</a:t>
                </a:r>
                <a:r>
                  <a:rPr lang="es-CO" baseline="30000" dirty="0" smtClean="0">
                    <a:ln w="0"/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  <a:r>
                  <a:rPr lang="es-CO" dirty="0" smtClean="0">
                    <a:ln w="0"/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- Voy</a:t>
                </a:r>
                <a:r>
                  <a:rPr lang="es-CO" baseline="30000" dirty="0" smtClean="0">
                    <a:ln w="0"/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  <a:r>
                  <a:rPr lang="es-CO" dirty="0" smtClean="0">
                    <a:ln w="0"/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 2gy, hacemos </a:t>
                </a:r>
                <a:r>
                  <a:rPr lang="es-CO" dirty="0" err="1" smtClean="0">
                    <a:ln w="0"/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Vy</a:t>
                </a:r>
                <a:r>
                  <a:rPr lang="es-CO" dirty="0" smtClean="0">
                    <a:ln w="0"/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 0 y despejamos Y</a:t>
                </a:r>
              </a:p>
              <a:p>
                <a:pPr marL="0" indent="0">
                  <a:buNone/>
                </a:pPr>
                <a:r>
                  <a:rPr lang="es-CO" b="1" dirty="0" smtClean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                    Y max=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b="1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O" b="1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b="1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𝑽𝒐</m:t>
                            </m:r>
                          </m:e>
                          <m:sup>
                            <m:r>
                              <a:rPr lang="es-CO" b="1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s-CO" b="1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b="1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𝒔𝒆𝒏</m:t>
                            </m:r>
                          </m:e>
                          <m:sup>
                            <m:r>
                              <a:rPr lang="es-CO" b="1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s-CO" b="1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s-CO" b="1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CO" b="1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endParaRPr lang="es-CO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32656"/>
                <a:ext cx="7467600" cy="6141296"/>
              </a:xfrm>
              <a:blipFill rotWithShape="0">
                <a:blip r:embed="rId2"/>
                <a:stretch>
                  <a:fillRect l="-1058" t="-593" r="-48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21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Tiempo de vuelo del proyectil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s-CO" dirty="0" smtClean="0"/>
                  <a:t>El tiempo que dura el proyectil en el aire, es el doble del que dura subiendo, por lo tanto calculamos la ecuación </a:t>
                </a:r>
                <a:r>
                  <a:rPr lang="es-CO" dirty="0" err="1" smtClean="0"/>
                  <a:t>Vy</a:t>
                </a:r>
                <a:r>
                  <a:rPr lang="es-CO" dirty="0" smtClean="0"/>
                  <a:t> = </a:t>
                </a:r>
                <a:r>
                  <a:rPr lang="es-CO" dirty="0" err="1" smtClean="0"/>
                  <a:t>VoSen</a:t>
                </a:r>
                <a:r>
                  <a:rPr lang="el-GR" dirty="0"/>
                  <a:t> </a:t>
                </a:r>
                <a:r>
                  <a:rPr lang="el-GR" dirty="0" smtClean="0"/>
                  <a:t>θ</a:t>
                </a:r>
                <a:r>
                  <a:rPr lang="es-CO" dirty="0" smtClean="0"/>
                  <a:t> –</a:t>
                </a:r>
                <a:r>
                  <a:rPr lang="es-CO" dirty="0" err="1" smtClean="0"/>
                  <a:t>gt</a:t>
                </a:r>
                <a:r>
                  <a:rPr lang="es-CO" dirty="0" smtClean="0"/>
                  <a:t>, el tiempo de </a:t>
                </a:r>
                <a:r>
                  <a:rPr lang="es-CO" dirty="0" err="1" smtClean="0"/>
                  <a:t>subida,haciendo</a:t>
                </a:r>
                <a:r>
                  <a:rPr lang="es-CO" dirty="0" smtClean="0"/>
                  <a:t> a </a:t>
                </a:r>
                <a:r>
                  <a:rPr lang="es-CO" dirty="0" err="1" smtClean="0"/>
                  <a:t>Vy</a:t>
                </a:r>
                <a:r>
                  <a:rPr lang="es-CO" dirty="0" smtClean="0"/>
                  <a:t>= 0 despejando t,</a:t>
                </a:r>
              </a:p>
              <a:p>
                <a:r>
                  <a:rPr lang="es-CO" dirty="0" err="1" smtClean="0"/>
                  <a:t>ts</a:t>
                </a:r>
                <a:r>
                  <a:rPr lang="es-CO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𝑉𝑜𝑆𝑒𝑛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num>
                      <m:den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s-CO" dirty="0" smtClean="0"/>
                  <a:t>, el tiempo de vuelo es tv=2ts, por lo tanto:</a:t>
                </a:r>
              </a:p>
              <a:p>
                <a:r>
                  <a:rPr lang="es-CO" b="1" dirty="0" smtClean="0">
                    <a:solidFill>
                      <a:srgbClr val="FF0000"/>
                    </a:solidFill>
                  </a:rPr>
                  <a:t>                        </a:t>
                </a:r>
                <a:r>
                  <a:rPr lang="es-CO" b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s-CO" b="1" baseline="-25000" dirty="0" err="1" smtClean="0">
                    <a:solidFill>
                      <a:srgbClr val="FF0000"/>
                    </a:solidFill>
                  </a:rPr>
                  <a:t>V</a:t>
                </a:r>
                <a:r>
                  <a:rPr lang="es-CO" b="1" dirty="0" smtClean="0">
                    <a:solidFill>
                      <a:srgbClr val="FF000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𝑺𝒆𝒏</m:t>
                            </m:r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</m:num>
                      <m:den>
                        <m:r>
                          <a:rPr lang="es-CO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endParaRPr lang="es-CO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07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45030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Alcance horizontal del proyectil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764704"/>
                <a:ext cx="7467600" cy="5904656"/>
              </a:xfrm>
            </p:spPr>
            <p:txBody>
              <a:bodyPr>
                <a:normAutofit/>
              </a:bodyPr>
              <a:lstStyle/>
              <a:p>
                <a:r>
                  <a:rPr lang="es-CO" dirty="0" smtClean="0"/>
                  <a:t>Como el movimiento de la componente horizontal es con velocidad constante, el alcance máximo se obtiene con la expresión:</a:t>
                </a:r>
              </a:p>
              <a:p>
                <a:r>
                  <a:rPr lang="es-CO" b="1" dirty="0">
                    <a:solidFill>
                      <a:srgbClr val="FF0000"/>
                    </a:solidFill>
                  </a:rPr>
                  <a:t> </a:t>
                </a:r>
                <a:r>
                  <a:rPr lang="es-CO" b="1" dirty="0" smtClean="0">
                    <a:solidFill>
                      <a:srgbClr val="FF0000"/>
                    </a:solidFill>
                  </a:rPr>
                  <a:t>                         </a:t>
                </a:r>
                <a:r>
                  <a:rPr lang="es-CO" b="1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s-CO" b="1" baseline="-25000" dirty="0" err="1" smtClean="0">
                    <a:solidFill>
                      <a:srgbClr val="FF0000"/>
                    </a:solidFill>
                  </a:rPr>
                  <a:t>max</a:t>
                </a:r>
                <a:r>
                  <a:rPr lang="es-CO" b="1" dirty="0" smtClean="0">
                    <a:solidFill>
                      <a:srgbClr val="FF0000"/>
                    </a:solidFill>
                  </a:rPr>
                  <a:t>= </a:t>
                </a:r>
                <a:r>
                  <a:rPr lang="es-CO" b="1" dirty="0" err="1" smtClean="0">
                    <a:solidFill>
                      <a:srgbClr val="FF0000"/>
                    </a:solidFill>
                  </a:rPr>
                  <a:t>VoCos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θ</a:t>
                </a:r>
                <a:r>
                  <a:rPr lang="es-CO" b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s-CO" b="1" baseline="-25000" dirty="0" smtClean="0">
                    <a:solidFill>
                      <a:srgbClr val="FF0000"/>
                    </a:solidFill>
                  </a:rPr>
                  <a:t>v</a:t>
                </a:r>
              </a:p>
              <a:p>
                <a:endParaRPr lang="es-CO" baseline="-25000" dirty="0"/>
              </a:p>
              <a:p>
                <a:r>
                  <a:rPr lang="es-CO" dirty="0" smtClean="0"/>
                  <a:t>Reemplazando el tiempo de vuelo por la expresión se obtiene o queda</a:t>
                </a:r>
              </a:p>
              <a:p>
                <a:endParaRPr lang="es-CO" dirty="0"/>
              </a:p>
              <a:p>
                <a:r>
                  <a:rPr lang="es-CO" b="1" dirty="0" smtClean="0">
                    <a:solidFill>
                      <a:srgbClr val="FF0000"/>
                    </a:solidFill>
                  </a:rPr>
                  <a:t>                     </a:t>
                </a:r>
                <a:r>
                  <a:rPr lang="es-CO" b="1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s-CO" b="1" baseline="-25000" dirty="0" err="1" smtClean="0">
                    <a:solidFill>
                      <a:srgbClr val="FF0000"/>
                    </a:solidFill>
                  </a:rPr>
                  <a:t>max</a:t>
                </a:r>
                <a:r>
                  <a:rPr lang="es-CO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s-CO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O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𝒗𝒐</m:t>
                                </m:r>
                              </m:e>
                              <m:sup>
                                <m:r>
                                  <a:rPr lang="es-CO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sub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𝑪𝒐𝒔</m:t>
                            </m:r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𝑺𝒆𝒏</m:t>
                            </m:r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</m:num>
                      <m:den>
                        <m:r>
                          <a:rPr lang="es-CO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s-CO" b="1" baseline="-25000" dirty="0" smtClean="0">
                    <a:solidFill>
                      <a:srgbClr val="FF0000"/>
                    </a:solidFill>
                  </a:rPr>
                  <a:t> </a:t>
                </a:r>
                <a:endParaRPr lang="es-CO" b="1" baseline="-25000" dirty="0">
                  <a:solidFill>
                    <a:srgbClr val="FF0000"/>
                  </a:solidFill>
                </a:endParaRPr>
              </a:p>
              <a:p>
                <a:r>
                  <a:rPr lang="es-CO" dirty="0" smtClean="0"/>
                  <a:t>O conociendo la identidad trigonométrica </a:t>
                </a:r>
              </a:p>
              <a:p>
                <a:r>
                  <a:rPr lang="es-CO" dirty="0" smtClean="0"/>
                  <a:t>2</a:t>
                </a:r>
                <a:r>
                  <a:rPr lang="el-GR" dirty="0" smtClean="0"/>
                  <a:t>θ</a:t>
                </a:r>
                <a:r>
                  <a:rPr lang="es-CO" dirty="0" smtClean="0"/>
                  <a:t>= 2 </a:t>
                </a:r>
                <a:r>
                  <a:rPr lang="es-CO" dirty="0" err="1" smtClean="0"/>
                  <a:t>sen</a:t>
                </a:r>
                <a:r>
                  <a:rPr lang="el-GR" dirty="0" smtClean="0"/>
                  <a:t>θ</a:t>
                </a:r>
                <a:r>
                  <a:rPr lang="es-CO" dirty="0" err="1" smtClean="0"/>
                  <a:t>Cos</a:t>
                </a:r>
                <a:r>
                  <a:rPr lang="el-GR" dirty="0" smtClean="0"/>
                  <a:t>θ</a:t>
                </a:r>
                <a:r>
                  <a:rPr lang="es-CO" dirty="0" smtClean="0"/>
                  <a:t> que permite </a:t>
                </a:r>
                <a:r>
                  <a:rPr lang="es-CO" dirty="0" err="1" smtClean="0"/>
                  <a:t>simplicar</a:t>
                </a:r>
                <a:r>
                  <a:rPr lang="es-CO" dirty="0" smtClean="0"/>
                  <a:t> la ultima expresión</a:t>
                </a:r>
              </a:p>
              <a:p>
                <a:r>
                  <a:rPr lang="es-CO" dirty="0" smtClean="0"/>
                  <a:t>                           </a:t>
                </a:r>
                <a:r>
                  <a:rPr lang="es-CO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s-CO" b="1" baseline="-25000" dirty="0" err="1">
                    <a:solidFill>
                      <a:srgbClr val="FF0000"/>
                    </a:solidFill>
                  </a:rPr>
                  <a:t>max</a:t>
                </a:r>
                <a:r>
                  <a:rPr lang="es-CO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𝒗𝒐</m:t>
                            </m:r>
                          </m:e>
                          <m:sup>
                            <m:r>
                              <a:rPr lang="es-CO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s-CO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𝑺𝒆𝒏</m:t>
                        </m:r>
                        <m:r>
                          <a:rPr lang="es-CO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CO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s-CO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es-CO" b="1" baseline="-25000" dirty="0">
                    <a:solidFill>
                      <a:srgbClr val="FF0000"/>
                    </a:solidFill>
                  </a:rPr>
                  <a:t> </a:t>
                </a:r>
                <a:endParaRPr lang="es-CO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764704"/>
                <a:ext cx="7467600" cy="5904656"/>
              </a:xfrm>
              <a:blipFill rotWithShape="1">
                <a:blip r:embed="rId2"/>
                <a:stretch>
                  <a:fillRect l="-408" t="-826" r="-114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941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526</TotalTime>
  <Words>707</Words>
  <Application>Microsoft Office PowerPoint</Application>
  <PresentationFormat>Presentación en pantalla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Cambria Math</vt:lpstr>
      <vt:lpstr>Century Schoolbook</vt:lpstr>
      <vt:lpstr>Wingdings</vt:lpstr>
      <vt:lpstr>Wingdings 2</vt:lpstr>
      <vt:lpstr>Mirador</vt:lpstr>
      <vt:lpstr>Movimiento de proyectiles</vt:lpstr>
      <vt:lpstr>Movimiento de proyectiles.</vt:lpstr>
      <vt:lpstr>Tiro parabólico </vt:lpstr>
      <vt:lpstr>Representación grafica del tiro parabólico.</vt:lpstr>
      <vt:lpstr>Presentación de PowerPoint</vt:lpstr>
      <vt:lpstr>Componentes de velocidad</vt:lpstr>
      <vt:lpstr>Presentación de PowerPoint</vt:lpstr>
      <vt:lpstr>Tiempo de vuelo del proyectil</vt:lpstr>
      <vt:lpstr>Alcance horizontal del proyectil</vt:lpstr>
      <vt:lpstr>Presentación de PowerPoint</vt:lpstr>
      <vt:lpstr>Conclusión del tema</vt:lpstr>
      <vt:lpstr>Ejemplos: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</dc:creator>
  <cp:lastModifiedBy>ArteagaF</cp:lastModifiedBy>
  <cp:revision>31</cp:revision>
  <dcterms:created xsi:type="dcterms:W3CDTF">2012-02-26T17:40:08Z</dcterms:created>
  <dcterms:modified xsi:type="dcterms:W3CDTF">2020-03-21T03:40:04Z</dcterms:modified>
</cp:coreProperties>
</file>