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57" r:id="rId14"/>
    <p:sldId id="27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9520-0740-4733-B0CE-25E7961F8CB0}" type="datetimeFigureOut">
              <a:rPr lang="es-CO" smtClean="0"/>
              <a:t>17/04/2020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CB970-01D5-4B2A-AB5B-CA9F3A818A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93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305CA8-1103-43FC-AEA4-363404215669}" type="slidenum">
              <a:rPr lang="en-US" altLang="es-CO" sz="1200"/>
              <a:pPr/>
              <a:t>4</a:t>
            </a:fld>
            <a:endParaRPr lang="en-US" altLang="es-CO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75697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D650CC-52CF-4BB9-94C3-A5911BC0293D}" type="slidenum">
              <a:rPr lang="en-US" altLang="es-CO" sz="1200"/>
              <a:pPr/>
              <a:t>6</a:t>
            </a:fld>
            <a:endParaRPr lang="en-US" altLang="es-CO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203222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448" y="335214"/>
            <a:ext cx="9448800" cy="1825096"/>
          </a:xfrm>
        </p:spPr>
        <p:txBody>
          <a:bodyPr/>
          <a:lstStyle/>
          <a:p>
            <a:r>
              <a:rPr lang="es-CO" dirty="0" smtClean="0"/>
              <a:t>Calor y temperatura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2498143"/>
          </a:xfrm>
        </p:spPr>
        <p:txBody>
          <a:bodyPr>
            <a:normAutofit/>
          </a:bodyPr>
          <a:lstStyle/>
          <a:p>
            <a:r>
              <a:rPr lang="es-CO" b="1" dirty="0" smtClean="0"/>
              <a:t>Grado once</a:t>
            </a:r>
          </a:p>
          <a:p>
            <a:r>
              <a:rPr lang="es-CO" b="1" dirty="0" smtClean="0"/>
              <a:t>Docente Leonor Figueroa Hernández</a:t>
            </a:r>
          </a:p>
          <a:p>
            <a:endParaRPr lang="es-CO" b="1" dirty="0"/>
          </a:p>
          <a:p>
            <a:r>
              <a:rPr lang="es-CO" b="1" dirty="0" smtClean="0"/>
              <a:t>INSTITUCIÓN EDUCATIVA MUNICIPAL NACIONAL</a:t>
            </a:r>
          </a:p>
          <a:p>
            <a:r>
              <a:rPr lang="es-CO" b="1" dirty="0" smtClean="0"/>
              <a:t>PITALITO-HUILA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58" y="1992884"/>
            <a:ext cx="2666642" cy="26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0" y="68580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CALOR ESPECÍFICO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11251" y="4047331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400" b="1" dirty="0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 la cantidad de calor que se debe suministrar a un gramo de una sustancia para que su temperatura se aumente en un grado centígrado.</a:t>
            </a:r>
          </a:p>
        </p:txBody>
      </p:sp>
      <p:pic>
        <p:nvPicPr>
          <p:cNvPr id="27652" name="Picture 4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682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00200" y="5284788"/>
            <a:ext cx="9144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calor específico del agua es 1 cal /g. °C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 (agua) = 4180 J/kg </a:t>
            </a:r>
            <a:r>
              <a:rPr lang="es-ES" altLang="es-CO" sz="2800" b="1" dirty="0" err="1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ºK</a:t>
            </a:r>
            <a:r>
              <a:rPr lang="es-ES" altLang="es-CO" sz="2800" b="1" dirty="0">
                <a:solidFill>
                  <a:schemeClr val="accent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12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209800" y="476672"/>
            <a:ext cx="7772400" cy="5619328"/>
          </a:xfrm>
          <a:blipFill rotWithShape="0">
            <a:blip r:embed="rId2"/>
            <a:stretch>
              <a:fillRect l="-1176" t="-86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s-CO">
                <a:noFill/>
              </a:rPr>
              <a:t> </a:t>
            </a:r>
          </a:p>
        </p:txBody>
      </p:sp>
      <p:sp>
        <p:nvSpPr>
          <p:cNvPr id="28675" name="CuadroTexto 1"/>
          <p:cNvSpPr txBox="1">
            <a:spLocks noChangeArrowheads="1"/>
          </p:cNvSpPr>
          <p:nvPr/>
        </p:nvSpPr>
        <p:spPr bwMode="auto">
          <a:xfrm>
            <a:off x="5232401" y="6097588"/>
            <a:ext cx="251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/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11819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692150"/>
            <a:ext cx="41036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32176" y="4797425"/>
          <a:ext cx="3600449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97">
                  <a:extLst>
                    <a:ext uri="{9D8B030D-6E8A-4147-A177-3AD203B41FA5}"/>
                  </a:extLst>
                </a:gridCol>
                <a:gridCol w="1071496">
                  <a:extLst>
                    <a:ext uri="{9D8B030D-6E8A-4147-A177-3AD203B41FA5}"/>
                  </a:extLst>
                </a:gridCol>
                <a:gridCol w="944756">
                  <a:extLst>
                    <a:ext uri="{9D8B030D-6E8A-4147-A177-3AD203B41FA5}"/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s-CO" sz="1800" dirty="0"/>
                        <a:t> Plata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0,056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234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/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s-CO" sz="1800" dirty="0"/>
                        <a:t>Estaño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0,055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230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/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s-CO" sz="1800" dirty="0"/>
                        <a:t>vidrio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0,199</a:t>
                      </a:r>
                    </a:p>
                  </a:txBody>
                  <a:tcPr marL="91441" marR="91441" marT="45694" marB="45694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831,8</a:t>
                      </a:r>
                    </a:p>
                  </a:txBody>
                  <a:tcPr marL="91441" marR="91441" marT="45694" marB="45694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32175" y="6092826"/>
          <a:ext cx="3600450" cy="37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98">
                  <a:extLst>
                    <a:ext uri="{9D8B030D-6E8A-4147-A177-3AD203B41FA5}"/>
                  </a:extLst>
                </a:gridCol>
                <a:gridCol w="1080135">
                  <a:extLst>
                    <a:ext uri="{9D8B030D-6E8A-4147-A177-3AD203B41FA5}"/>
                  </a:extLst>
                </a:gridCol>
                <a:gridCol w="936117">
                  <a:extLst>
                    <a:ext uri="{9D8B030D-6E8A-4147-A177-3AD203B41FA5}"/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s-CO" sz="1800" dirty="0"/>
                        <a:t>plomo</a:t>
                      </a:r>
                    </a:p>
                  </a:txBody>
                  <a:tcPr marL="91441" marR="91441" marT="45798" marB="45798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0,031</a:t>
                      </a:r>
                    </a:p>
                  </a:txBody>
                  <a:tcPr marL="91441" marR="91441" marT="45798" marB="45798"/>
                </a:tc>
                <a:tc>
                  <a:txBody>
                    <a:bodyPr/>
                    <a:lstStyle/>
                    <a:p>
                      <a:r>
                        <a:rPr lang="es-CO" sz="1800" dirty="0"/>
                        <a:t>130</a:t>
                      </a:r>
                    </a:p>
                  </a:txBody>
                  <a:tcPr marL="91441" marR="91441" marT="45798" marB="45798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s-CO" b="1" dirty="0" smtClean="0">
                <a:solidFill>
                  <a:srgbClr val="FFC000"/>
                </a:solidFill>
              </a:rPr>
              <a:t>Ejemplo</a:t>
            </a:r>
            <a:endParaRPr lang="es-CO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>
              <a:xfrm>
                <a:off x="827467" y="958177"/>
                <a:ext cx="10820400" cy="4425192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¿Cuál es la capacidad calórica de un cuerpo que incrementa su temperatura de 10⁰ C a 13⁰C cuando se le suministra 146 Cal?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es-CO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𝟏𝟒𝟔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𝒄𝒂𝒍</m:t>
                        </m:r>
                      </m:num>
                      <m:den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𝟏𝟒𝟔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𝒄𝒂𝒍</m:t>
                        </m:r>
                      </m:num>
                      <m:den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s-CO" sz="2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den>
                    </m:f>
                  </m:oMath>
                </a14:m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+mj-lt"/>
                  </a:rPr>
                  <a:t>= 48,66 cal/</a:t>
                </a:r>
                <a14:m>
                  <m:oMath xmlns:m="http://schemas.openxmlformats.org/officeDocument/2006/math">
                    <m:r>
                      <a:rPr lang="es-CO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s-CO" sz="2800" b="1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¿Qué cantidad de calor se debe suministrar a 200g de aluminio para elevar su temperatura de 10</a:t>
                </a:r>
                <a14:m>
                  <m:oMath xmlns:m="http://schemas.openxmlformats.org/officeDocument/2006/math">
                    <m:r>
                      <a:rPr lang="es-CO" sz="2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a 40</a:t>
                </a:r>
                <a14:m>
                  <m:oMath xmlns:m="http://schemas.openxmlformats.org/officeDocument/2006/math">
                    <m:r>
                      <a:rPr lang="es-CO" sz="2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Q = Ce• m</a:t>
                </a:r>
                <a:r>
                  <a:rPr lang="es-CO" sz="2800" b="1" dirty="0">
                    <a:solidFill>
                      <a:schemeClr val="accent4">
                        <a:lumMod val="50000"/>
                      </a:schemeClr>
                    </a:solidFill>
                  </a:rPr>
                  <a:t> •</a:t>
                </a:r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O" sz="2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CO" sz="2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= ( 0,212cal</a:t>
                </a:r>
                <a:r>
                  <a:rPr lang="es-CO" sz="2800" b="1" dirty="0">
                    <a:solidFill>
                      <a:schemeClr val="accent4">
                        <a:lumMod val="50000"/>
                      </a:schemeClr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s-CO" sz="2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s-CO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s-CO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CO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</m:t>
                    </m:r>
                    <m:r>
                      <a:rPr lang="es-CO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s-CO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(</a:t>
                </a:r>
                <a:r>
                  <a:rPr lang="es-CO" sz="2800" b="1" dirty="0">
                    <a:solidFill>
                      <a:schemeClr val="accent4">
                        <a:lumMod val="50000"/>
                      </a:schemeClr>
                    </a:solidFill>
                  </a:rPr>
                  <a:t>40</a:t>
                </a:r>
                <a14:m>
                  <m:oMath xmlns:m="http://schemas.openxmlformats.org/officeDocument/2006/math">
                    <m:r>
                      <a:rPr lang="es-CO" sz="2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-</a:t>
                </a:r>
                <a:r>
                  <a:rPr lang="es-CO" sz="2800" b="1" dirty="0">
                    <a:solidFill>
                      <a:schemeClr val="accent4">
                        <a:lumMod val="50000"/>
                      </a:schemeClr>
                    </a:solidFill>
                  </a:rPr>
                  <a:t> 10</a:t>
                </a:r>
                <a14:m>
                  <m:oMath xmlns:m="http://schemas.openxmlformats.org/officeDocument/2006/math">
                    <m:r>
                      <a:rPr lang="es-CO" sz="2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s-CO" sz="2800" b="1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r>
                  <a:rPr lang="es-CO" sz="28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)= 1272 Cal</a:t>
                </a:r>
                <a:endParaRPr lang="es-CO" sz="28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s-CO" sz="24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s-CO" sz="24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s-CO" sz="2400" b="1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467" y="958177"/>
                <a:ext cx="10820400" cy="4425192"/>
              </a:xfrm>
              <a:blipFill rotWithShape="0">
                <a:blip r:embed="rId2"/>
                <a:stretch>
                  <a:fillRect l="-1014" r="-33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80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1"/>
          <p:cNvSpPr txBox="1">
            <a:spLocks noChangeArrowheads="1"/>
          </p:cNvSpPr>
          <p:nvPr/>
        </p:nvSpPr>
        <p:spPr bwMode="auto">
          <a:xfrm>
            <a:off x="3863975" y="476251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b="1"/>
              <a:t>EQUILIBRIO TÉRMICO</a:t>
            </a:r>
          </a:p>
        </p:txBody>
      </p:sp>
      <p:sp>
        <p:nvSpPr>
          <p:cNvPr id="30723" name="CuadroTexto 2"/>
          <p:cNvSpPr txBox="1">
            <a:spLocks noChangeArrowheads="1"/>
          </p:cNvSpPr>
          <p:nvPr/>
        </p:nvSpPr>
        <p:spPr bwMode="auto">
          <a:xfrm>
            <a:off x="2208214" y="1268413"/>
            <a:ext cx="73437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/>
              <a:t>Cuando dos cuerpos se ponen en contacto a diferente temperatura, después de determinado tiempo alcanzan la misma temperatura, en este caso se dice que alcanza equilibrio térmico.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2400"/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2400"/>
              <a:t>Durante el tiempo que transcurre mientras los cuerpos alcanzan el equilibrio térmico se transfiere calor desde el cuerpo de mayor temperatura hacia el cuerpo de menor temperatura.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2400"/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2400"/>
              <a:t>El cuerpo cuya temperatura era menor absorbe una cantidad de calor Qabs , que la cantidad de calor que cede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2400"/>
              <a:t>Q ced: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2400"/>
              <a:t>                               Qabs= - Qced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2400"/>
          </a:p>
        </p:txBody>
      </p:sp>
    </p:spTree>
    <p:extLst>
      <p:ext uri="{BB962C8B-B14F-4D97-AF65-F5344CB8AC3E}">
        <p14:creationId xmlns:p14="http://schemas.microsoft.com/office/powerpoint/2010/main" val="1573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2882"/>
          <a:stretch/>
        </p:blipFill>
        <p:spPr>
          <a:xfrm>
            <a:off x="690688" y="1951800"/>
            <a:ext cx="10694236" cy="36247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60642" y="3657600"/>
            <a:ext cx="48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El cede tiene signo menos, por eso se coloca t</a:t>
            </a:r>
            <a:r>
              <a:rPr lang="es-CO" b="1" baseline="-25000" dirty="0" smtClean="0"/>
              <a:t>1</a:t>
            </a:r>
            <a:r>
              <a:rPr lang="es-CO" b="1" dirty="0" smtClean="0"/>
              <a:t>-t</a:t>
            </a:r>
            <a:r>
              <a:rPr lang="es-CO" b="1" baseline="-25000" dirty="0" smtClean="0"/>
              <a:t>f</a:t>
            </a:r>
            <a:endParaRPr lang="es-CO" b="1" baseline="-25000" dirty="0"/>
          </a:p>
        </p:txBody>
      </p:sp>
    </p:spTree>
    <p:extLst>
      <p:ext uri="{BB962C8B-B14F-4D97-AF65-F5344CB8AC3E}">
        <p14:creationId xmlns:p14="http://schemas.microsoft.com/office/powerpoint/2010/main" val="420629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40582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7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286000" y="24765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CALOR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5886450" y="30527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R" altLang="es-CO" sz="2400"/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5591175" y="29956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R" altLang="es-CO" sz="240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676400" y="3962401"/>
            <a:ext cx="899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calor es la energía que tiene un objeto debida al movimiento de sus átomos y moléculas que están constantemente vibrando, moviéndose y chocando unas con otras</a:t>
            </a:r>
            <a:r>
              <a:rPr lang="es-ES" altLang="es-CO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9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56" y="1594143"/>
            <a:ext cx="4752975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481070" y="549275"/>
            <a:ext cx="857098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altLang="es-CO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calor fluye desde el cuerpo mas caliente hasta el cuerpo mas Frio: la tempetarura puede experimentar variación.</a:t>
            </a:r>
          </a:p>
          <a:p>
            <a:pPr marL="0" indent="0">
              <a:buClr>
                <a:schemeClr val="tx2"/>
              </a:buClr>
              <a:buNone/>
              <a:defRPr/>
            </a:pPr>
            <a:endParaRPr lang="en-US" altLang="es-CO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Calor es energía en transito, es decir los cuerpos ceden o ganan calor</a:t>
            </a:r>
          </a:p>
        </p:txBody>
      </p:sp>
    </p:spTree>
    <p:extLst>
      <p:ext uri="{BB962C8B-B14F-4D97-AF65-F5344CB8AC3E}">
        <p14:creationId xmlns:p14="http://schemas.microsoft.com/office/powerpoint/2010/main" val="38581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4450"/>
            <a:ext cx="7620000" cy="1143000"/>
          </a:xfrm>
        </p:spPr>
        <p:txBody>
          <a:bodyPr/>
          <a:lstStyle/>
          <a:p>
            <a:pPr algn="ctr"/>
            <a:r>
              <a:rPr lang="es-CL" altLang="es-CO" b="1" dirty="0" smtClean="0">
                <a:solidFill>
                  <a:srgbClr val="FFC000"/>
                </a:solidFill>
              </a:rPr>
              <a:t>Temperatura</a:t>
            </a:r>
          </a:p>
        </p:txBody>
      </p:sp>
      <p:sp>
        <p:nvSpPr>
          <p:cNvPr id="39219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21250" y="1187450"/>
            <a:ext cx="5808373" cy="453707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La temperatura está asociada con una forma de energía, la Energía Térmica (o calor).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s-CL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	Si dos objetos con temperaturas diferentes se ponen en contacto (contacto térmico), se intercambia energía térmica entre ellos.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s-CL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CL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	Llegarán a un equilibrio (equilibrio térmico) cuando dejen de tener un intercambio de energía entre ellos – cuando estén a la misma temperatura.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s-CL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CL" i="1" dirty="0">
                <a:latin typeface="+mj-lt"/>
              </a:rPr>
              <a:t>	</a:t>
            </a:r>
            <a:endParaRPr lang="es-CL" dirty="0"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056" t="11048" r="18556" b="12896"/>
          <a:stretch/>
        </p:blipFill>
        <p:spPr>
          <a:xfrm>
            <a:off x="528034" y="1648496"/>
            <a:ext cx="5161893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 noChangeArrowheads="1"/>
          </p:cNvSpPr>
          <p:nvPr>
            <p:ph type="title"/>
          </p:nvPr>
        </p:nvSpPr>
        <p:spPr>
          <a:xfrm>
            <a:off x="1015285" y="901532"/>
            <a:ext cx="8610600" cy="1293028"/>
          </a:xfrm>
        </p:spPr>
        <p:txBody>
          <a:bodyPr/>
          <a:lstStyle/>
          <a:p>
            <a:r>
              <a:rPr lang="es-CO" altLang="es-CO" dirty="0" smtClean="0"/>
              <a:t>Medidas de la temperatura</a:t>
            </a:r>
          </a:p>
        </p:txBody>
      </p:sp>
      <p:sp>
        <p:nvSpPr>
          <p:cNvPr id="3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9037749" cy="4024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CO" sz="2400" dirty="0"/>
              <a:t>El termómetro es el instrumento utilizado para medir temperatura. Su funcionamiento se basa en dos hechos:</a:t>
            </a:r>
          </a:p>
          <a:p>
            <a:pPr>
              <a:defRPr/>
            </a:pPr>
            <a:r>
              <a:rPr lang="es-CO" sz="2400" dirty="0"/>
              <a:t>Las propiedades de los cuerpos cuando varían su temperatura</a:t>
            </a:r>
          </a:p>
          <a:p>
            <a:pPr>
              <a:defRPr/>
            </a:pPr>
            <a:r>
              <a:rPr lang="es-CO" sz="2400" dirty="0"/>
              <a:t>La temperatura alcanzada por dos cuerpos en contacto.</a:t>
            </a:r>
          </a:p>
          <a:p>
            <a:pPr>
              <a:defRPr/>
            </a:pPr>
            <a:endParaRPr lang="es-CO" sz="2400" dirty="0"/>
          </a:p>
          <a:p>
            <a:pPr marL="0" indent="0">
              <a:buNone/>
              <a:defRPr/>
            </a:pPr>
            <a:r>
              <a:rPr lang="es-CO" sz="2400" dirty="0"/>
              <a:t>Algunos termómetros consiten en una columna de liquido (mercurio alcohol) que aumenta su volumen cuando aumenta su temperatura.</a:t>
            </a:r>
          </a:p>
          <a:p>
            <a:pPr marL="0" indent="0">
              <a:buNone/>
              <a:defRPr/>
            </a:pP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85" y="766943"/>
            <a:ext cx="2375502" cy="23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71489"/>
            <a:ext cx="7620000" cy="725487"/>
          </a:xfrm>
        </p:spPr>
        <p:txBody>
          <a:bodyPr/>
          <a:lstStyle/>
          <a:p>
            <a:r>
              <a:rPr lang="es-CL" altLang="es-CO" smtClean="0"/>
              <a:t>Escalas de Temperatura</a:t>
            </a:r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1703389" y="6378576"/>
            <a:ext cx="8785225" cy="3175"/>
          </a:xfrm>
          <a:prstGeom prst="line">
            <a:avLst/>
          </a:prstGeom>
          <a:ln w="19050">
            <a:solidFill>
              <a:srgbClr val="DA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11" descr="Anders-Celsius-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292226"/>
            <a:ext cx="116998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852738"/>
            <a:ext cx="2808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10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138489"/>
            <a:ext cx="1298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437064"/>
            <a:ext cx="35639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9576" y="1268760"/>
            <a:ext cx="7632848" cy="3888432"/>
          </a:xfrm>
          <a:prstGeom prst="rect">
            <a:avLst/>
          </a:prstGeom>
          <a:blipFill rotWithShape="0">
            <a:blip r:embed="rId7"/>
            <a:stretch>
              <a:fillRect l="-719" t="-784"/>
            </a:stretch>
          </a:blipFill>
        </p:spPr>
        <p:txBody>
          <a:bodyPr/>
          <a:lstStyle/>
          <a:p>
            <a:pPr>
              <a:defRPr/>
            </a:pPr>
            <a:r>
              <a:rPr lang="es-CO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4497" y="5013177"/>
            <a:ext cx="3234668" cy="1017523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CO">
                <a:noFill/>
              </a:rPr>
              <a:t> </a:t>
            </a:r>
          </a:p>
        </p:txBody>
      </p:sp>
      <p:pic>
        <p:nvPicPr>
          <p:cNvPr id="23562" name="Picture 11" descr="De Fahrenheit a Celsi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81276"/>
            <a:ext cx="15128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2209800" y="333376"/>
            <a:ext cx="7772400" cy="5762625"/>
          </a:xfrm>
        </p:spPr>
        <p:txBody>
          <a:bodyPr/>
          <a:lstStyle/>
          <a:p>
            <a:pPr marL="0" indent="0">
              <a:buNone/>
            </a:pPr>
            <a:r>
              <a:rPr lang="es-CL" altLang="es-CO" b="1" dirty="0" smtClean="0">
                <a:solidFill>
                  <a:srgbClr val="FFC000"/>
                </a:solidFill>
              </a:rPr>
              <a:t>Kelvin</a:t>
            </a:r>
          </a:p>
          <a:p>
            <a:pPr marL="0" indent="0">
              <a:buNone/>
            </a:pPr>
            <a:r>
              <a:rPr lang="es-CL" altLang="es-CO" sz="2400" dirty="0">
                <a:solidFill>
                  <a:schemeClr val="accent4">
                    <a:lumMod val="75000"/>
                  </a:schemeClr>
                </a:solidFill>
              </a:rPr>
              <a:t>Esta es la unidad de temperatura en el Sistema Internacional de unidades.</a:t>
            </a:r>
          </a:p>
          <a:p>
            <a:pPr marL="0" indent="0">
              <a:buNone/>
            </a:pPr>
            <a:r>
              <a:rPr lang="es-CL" altLang="es-CO" sz="2400" dirty="0">
                <a:solidFill>
                  <a:schemeClr val="accent4">
                    <a:lumMod val="75000"/>
                  </a:schemeClr>
                </a:solidFill>
              </a:rPr>
              <a:t>Punto de fusión del agua: 273 K</a:t>
            </a:r>
          </a:p>
          <a:p>
            <a:pPr marL="0" indent="0">
              <a:buNone/>
            </a:pPr>
            <a:r>
              <a:rPr lang="es-CL" altLang="es-CO" sz="2400" dirty="0">
                <a:solidFill>
                  <a:schemeClr val="accent4">
                    <a:lumMod val="75000"/>
                  </a:schemeClr>
                </a:solidFill>
              </a:rPr>
              <a:t>Punto de ebullición del agua: 373 K</a:t>
            </a:r>
          </a:p>
          <a:p>
            <a:pPr marL="0" indent="0">
              <a:buNone/>
            </a:pPr>
            <a:endParaRPr lang="es-CL" altLang="es-CO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O" altLang="es-CO" sz="2400" dirty="0"/>
          </a:p>
        </p:txBody>
      </p:sp>
      <p:sp>
        <p:nvSpPr>
          <p:cNvPr id="4" name="TextBox 1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13657" y="2708920"/>
            <a:ext cx="2364686" cy="400110"/>
          </a:xfrm>
          <a:prstGeom prst="rect">
            <a:avLst/>
          </a:prstGeom>
          <a:blipFill rotWithShape="0">
            <a:blip r:embed="rId2"/>
            <a:stretch>
              <a:fillRect b="-3030"/>
            </a:stretch>
          </a:blipFill>
        </p:spPr>
        <p:txBody>
          <a:bodyPr/>
          <a:lstStyle/>
          <a:p>
            <a:pPr>
              <a:defRPr/>
            </a:pPr>
            <a:r>
              <a:rPr lang="es-CO">
                <a:noFill/>
              </a:rPr>
              <a:t>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3345688"/>
            <a:ext cx="7018986" cy="31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06638" y="32623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CALORÍA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0" y="3657600"/>
            <a:ext cx="8991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cantidad de calor necesaria para que 1g de agua aumente 1º su temperatura" ( más exactamente para pasar de 14,5 º a 15,5º)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el SI las unidades son el Julio</a:t>
            </a:r>
          </a:p>
        </p:txBody>
      </p:sp>
      <p:pic>
        <p:nvPicPr>
          <p:cNvPr id="25604" name="Picture 4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306638" y="5737226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Una caloría = 4,186 Julios </a:t>
            </a:r>
            <a:r>
              <a:rPr lang="es-ES" altLang="es-CO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8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0" y="68580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8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CAPACIDAD CALORÍFICA</a:t>
            </a:r>
            <a:endParaRPr lang="es-ES" altLang="es-CO" sz="2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0" y="3124200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400" b="1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como la capacidad que tiene la sustancia para "encajar" el calor.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CO" sz="2400" b="1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el cociente entre la cantidad de calor y el cambio de temperatura</a:t>
            </a:r>
          </a:p>
        </p:txBody>
      </p:sp>
      <p:pic>
        <p:nvPicPr>
          <p:cNvPr id="26628" name="Picture 4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Documents and Settings\PEDRO MONTERO\Mis documentos\Mis imágenes\calor y temperatu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3770"/>
              </p:ext>
            </p:extLst>
          </p:nvPr>
        </p:nvGraphicFramePr>
        <p:xfrm>
          <a:off x="2855913" y="4557713"/>
          <a:ext cx="1047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 de mapa de bits" r:id="rId4" imgW="0" imgH="0" progId="Paint.Picture">
                  <p:embed/>
                </p:oleObj>
              </mc:Choice>
              <mc:Fallback>
                <p:oleObj name="Imagen de mapa de bits" r:id="rId4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557713"/>
                        <a:ext cx="1047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CuadroTexto 1"/>
          <p:cNvSpPr txBox="1">
            <a:spLocks noChangeArrowheads="1"/>
          </p:cNvSpPr>
          <p:nvPr/>
        </p:nvSpPr>
        <p:spPr bwMode="auto">
          <a:xfrm>
            <a:off x="4886325" y="4557713"/>
            <a:ext cx="4897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chemeClr val="accent4">
                    <a:lumMod val="75000"/>
                  </a:schemeClr>
                </a:solidFill>
              </a:rPr>
              <a:t>C = capacidad calórica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chemeClr val="accent4">
                    <a:lumMod val="75000"/>
                  </a:schemeClr>
                </a:solidFill>
              </a:rPr>
              <a:t>Q= calor suministrado (cal)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s-CO" sz="2400" dirty="0">
                <a:solidFill>
                  <a:schemeClr val="accent4">
                    <a:lumMod val="75000"/>
                  </a:schemeClr>
                </a:solidFill>
              </a:rPr>
              <a:t>Δ</a:t>
            </a:r>
            <a:r>
              <a:rPr lang="es-CO" altLang="es-CO" sz="2400" dirty="0">
                <a:solidFill>
                  <a:schemeClr val="accent4">
                    <a:lumMod val="75000"/>
                  </a:schemeClr>
                </a:solidFill>
              </a:rPr>
              <a:t>T= Variación de la temperatura (°C)</a:t>
            </a:r>
          </a:p>
        </p:txBody>
      </p:sp>
      <p:sp>
        <p:nvSpPr>
          <p:cNvPr id="26632" name="Rectángulo 1"/>
          <p:cNvSpPr>
            <a:spLocks noChangeArrowheads="1"/>
          </p:cNvSpPr>
          <p:nvPr/>
        </p:nvSpPr>
        <p:spPr bwMode="auto">
          <a:xfrm>
            <a:off x="5208588" y="6030913"/>
            <a:ext cx="3619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chemeClr val="accent4">
                    <a:lumMod val="75000"/>
                  </a:schemeClr>
                </a:solidFill>
              </a:rPr>
              <a:t>Unidades cal/°C     </a:t>
            </a:r>
            <a:r>
              <a:rPr lang="es-CO" altLang="es-CO" sz="2400" dirty="0" smtClean="0">
                <a:solidFill>
                  <a:schemeClr val="accent4">
                    <a:lumMod val="75000"/>
                  </a:schemeClr>
                </a:solidFill>
              </a:rPr>
              <a:t>Ejemplo</a:t>
            </a:r>
            <a:endParaRPr lang="es-CO" altLang="es-CO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33" name="Rectángulo 1"/>
          <p:cNvSpPr>
            <a:spLocks noChangeArrowheads="1"/>
          </p:cNvSpPr>
          <p:nvPr/>
        </p:nvSpPr>
        <p:spPr bwMode="auto">
          <a:xfrm>
            <a:off x="3182938" y="4876801"/>
            <a:ext cx="39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s-CO" sz="24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Δ</a:t>
            </a:r>
            <a:endParaRPr lang="es-ES" altLang="es-CO" sz="2400" b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8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64</TotalTime>
  <Words>484</Words>
  <Application>Microsoft Office PowerPoint</Application>
  <PresentationFormat>Panorámica</PresentationFormat>
  <Paragraphs>81</Paragraphs>
  <Slides>15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Arial Black</vt:lpstr>
      <vt:lpstr>Calibri</vt:lpstr>
      <vt:lpstr>Cambria Math</vt:lpstr>
      <vt:lpstr>Century Gothic</vt:lpstr>
      <vt:lpstr>Times New Roman</vt:lpstr>
      <vt:lpstr>Estela de condensación</vt:lpstr>
      <vt:lpstr>Imagen de mapa de bits</vt:lpstr>
      <vt:lpstr>Calor y temperatura</vt:lpstr>
      <vt:lpstr>Presentación de PowerPoint</vt:lpstr>
      <vt:lpstr>Presentación de PowerPoint</vt:lpstr>
      <vt:lpstr>Temperatura</vt:lpstr>
      <vt:lpstr>Medidas de la temperatura</vt:lpstr>
      <vt:lpstr>Escalas de Temperatura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</vt:lpstr>
      <vt:lpstr>Presentación de PowerPoint</vt:lpstr>
      <vt:lpstr>Ejemplo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 y temperatura</dc:title>
  <dc:creator>ArteagaF</dc:creator>
  <cp:lastModifiedBy>ArteagaF</cp:lastModifiedBy>
  <cp:revision>9</cp:revision>
  <dcterms:created xsi:type="dcterms:W3CDTF">2020-03-21T19:42:12Z</dcterms:created>
  <dcterms:modified xsi:type="dcterms:W3CDTF">2020-04-17T22:15:02Z</dcterms:modified>
</cp:coreProperties>
</file>